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37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8288000" cy="10287000"/>
  <p:notesSz cx="6858000" cy="9144000"/>
  <p:embeddedFontLst>
    <p:embeddedFont>
      <p:font typeface="29LT Zarid Text" panose="020B0604020202020204" charset="-78"/>
      <p:regular r:id="rId55"/>
    </p:embeddedFont>
    <p:embeddedFont>
      <p:font typeface="Arimo" panose="020B0604020202020204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Times Neue Roman" panose="020B0604020202020204" charset="0"/>
      <p:regular r:id="rId61"/>
    </p:embeddedFont>
    <p:embeddedFont>
      <p:font typeface="Times Neue Roman Bold" panose="020B0604020202020204" charset="0"/>
      <p:regular r:id="rId62"/>
    </p:embeddedFont>
    <p:embeddedFont>
      <p:font typeface="Vesper Libre Regular" panose="020B0604020202020204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66609" y="6281737"/>
            <a:ext cx="6315739" cy="34924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54250" y="3214688"/>
            <a:ext cx="10180817" cy="151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74"/>
              </a:lnSpc>
            </a:pPr>
            <a:r>
              <a:rPr lang="en-US" sz="5499" b="1" dirty="0">
                <a:solidFill>
                  <a:srgbClr val="250542"/>
                </a:solidFill>
                <a:latin typeface="29LT Zarid Text"/>
              </a:rPr>
              <a:t>Introduction to Linux Operating System and Virtualization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4925"/>
            <a:ext cx="16484938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Major Linux Distributions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6963" y="2985472"/>
            <a:ext cx="16892337" cy="668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RedHat Enterprise Linux: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PC, server, hypervisors, cloud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Debian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laptops, PC, servers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Ubuntu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laptops, PC, servers, hypervisors, cloud, IoT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Fedora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</a:t>
            </a:r>
            <a:r>
              <a:rPr lang="en-US" sz="5400">
                <a:solidFill>
                  <a:srgbClr val="250542"/>
                </a:solidFill>
                <a:latin typeface="Times Neue Roman Bold"/>
              </a:rPr>
              <a:t>Core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laptops, PC, servers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CentOS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servers, cloud, hypervisor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Kali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</a:t>
            </a:r>
            <a:r>
              <a:rPr lang="en-US" sz="5400">
                <a:solidFill>
                  <a:srgbClr val="250542"/>
                </a:solidFill>
                <a:latin typeface="Times Neue Roman Bold"/>
              </a:rPr>
              <a:t>Linux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Penetration testing, laptop, pc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58721" y="1028700"/>
            <a:ext cx="7287349" cy="731337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304925"/>
            <a:ext cx="9530328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Kernel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7384" y="2404110"/>
            <a:ext cx="9831337" cy="350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The main layer between the OS and hardware.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Helps with process and memory management, file systems, device control, and networking.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4925"/>
            <a:ext cx="9530328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Kernel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7384" y="3326531"/>
            <a:ext cx="16731916" cy="491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Version 0.01 (May 1991) had no networking, ran only on 80386-compatible Intel processors and on PC hardware, had extremely limited device-drive support, and supported only the Minix file system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Linux 1.0 (March 1994) included these new features: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UNIX’s standard TCP/IP networking protocols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BSD-compatible socket interface for networking programming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Device-driver support for running IP over an Ethernet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4925"/>
            <a:ext cx="9530328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Kernel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7384" y="3326531"/>
            <a:ext cx="16731916" cy="491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Enhanced file system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a range of SCSI controllers for 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high-performance disk access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Extra hardware support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Version 1.2 (March 1995) was the final PC-only Linux kernel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 Kernels with odd version numbers are development kernels, those with even numbers are production kernels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4925"/>
            <a:ext cx="9530328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Kernel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7384" y="3146057"/>
            <a:ext cx="16731916" cy="562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Released in June 1996, 2.0 added two major new capabilities: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multiple architectures, including a fully 64-bit native Alpha port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multiprocessor architectures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Other new features included: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Improved memory-management code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Improved TCP/IP performance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Support for internal kernel threads, for handling dependencies between loadable modules, and for automatic loading of modules on demand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4925"/>
            <a:ext cx="9530328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Kernel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7384" y="3146057"/>
            <a:ext cx="16731916" cy="562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Times Neue Roman"/>
              </a:rPr>
              <a:t>Standardized configuration interface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Available for Motorola 68000-series processors, Sun Sparc systems, and for PC and PowerMac systems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2.4 and 2.6 increased SMP support, added journaling file system, preemptive kernel, 64-bit memory support</a:t>
            </a:r>
          </a:p>
          <a:p>
            <a:pPr marL="863608" lvl="1" indent="-431804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50542"/>
                </a:solidFill>
                <a:latin typeface="Arimo"/>
              </a:rPr>
              <a:t>3.0 released in 2011, the 20th anniversary of Linux, improved virtualization support, a new page write-back facility, improved memory management, new Completely Fair Scheduler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03346" y="3558353"/>
            <a:ext cx="8481308" cy="49781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95400"/>
            <a:ext cx="16230600" cy="11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9200">
                <a:solidFill>
                  <a:srgbClr val="250542"/>
                </a:solidFill>
                <a:latin typeface="Vesper Libre Regular"/>
              </a:rPr>
              <a:t>Understanding Kernel Versions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70596" y="2789787"/>
            <a:ext cx="11205299" cy="64685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95400"/>
            <a:ext cx="16230600" cy="11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9200">
                <a:solidFill>
                  <a:srgbClr val="250542"/>
                </a:solidFill>
                <a:latin typeface="Vesper Libre Regular"/>
              </a:rPr>
              <a:t>Understanding Kernel Versions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9323" t="8817" r="10990"/>
          <a:stretch>
            <a:fillRect/>
          </a:stretch>
        </p:blipFill>
        <p:spPr>
          <a:xfrm>
            <a:off x="9310255" y="2426974"/>
            <a:ext cx="7710055" cy="75979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95400"/>
            <a:ext cx="16230600" cy="11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9200">
                <a:solidFill>
                  <a:srgbClr val="250542"/>
                </a:solidFill>
                <a:latin typeface="Vesper Libre Regular"/>
              </a:rPr>
              <a:t>Download Linux Kernel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2275" y="3943215"/>
            <a:ext cx="16717025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https://kernel.org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275" y="3943215"/>
            <a:ext cx="16717025" cy="15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Creation of a virtual version of something</a:t>
            </a:r>
          </a:p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Simulates hardware functionality to create a virtual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Virtualization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6092368" y="4352812"/>
            <a:ext cx="610326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092368" y="532688"/>
            <a:ext cx="6103265" cy="3433044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38897" b="-3889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4352812"/>
            <a:ext cx="16230600" cy="325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250542"/>
                </a:solidFill>
                <a:latin typeface="Times Neue Roman"/>
              </a:rPr>
              <a:t>First of multitasking, a multiuser operating system</a:t>
            </a:r>
          </a:p>
          <a:p>
            <a:pPr>
              <a:lnSpc>
                <a:spcPts val="4320"/>
              </a:lnSpc>
            </a:pPr>
            <a:endParaRPr lang="en-US" sz="3600">
              <a:solidFill>
                <a:srgbClr val="250542"/>
              </a:solidFill>
              <a:latin typeface="Times Neue Roman"/>
            </a:endParaRP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250542"/>
                </a:solidFill>
                <a:latin typeface="Times Neue Roman"/>
              </a:rPr>
              <a:t>Development started in 1969 by AT&amp;T at Bell Labs research center by Ken Thompson and Dennis Ritchie.</a:t>
            </a:r>
          </a:p>
          <a:p>
            <a:pPr>
              <a:lnSpc>
                <a:spcPts val="4320"/>
              </a:lnSpc>
            </a:pPr>
            <a:endParaRPr lang="en-US" sz="3600">
              <a:solidFill>
                <a:srgbClr val="250542"/>
              </a:solidFill>
              <a:latin typeface="Times Neue Roman"/>
            </a:endParaRPr>
          </a:p>
          <a:p>
            <a:pPr>
              <a:lnSpc>
                <a:spcPts val="4320"/>
              </a:lnSpc>
            </a:pPr>
            <a:endParaRPr lang="en-US" sz="3600">
              <a:solidFill>
                <a:srgbClr val="250542"/>
              </a:solidFill>
              <a:latin typeface="Times Neue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275" y="3462882"/>
            <a:ext cx="16717025" cy="401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Virtualization/emulation of a computer system</a:t>
            </a:r>
          </a:p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Based on computer architectures</a:t>
            </a:r>
          </a:p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Provide functionality of a physical computer</a:t>
            </a:r>
          </a:p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implementations may involve specialized hardware, software, or a combination.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Virtual Machine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275" y="3462882"/>
            <a:ext cx="16717025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Provide a substitute for a real machine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System Virtual Machine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275" y="3462882"/>
            <a:ext cx="16717025" cy="15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Designed to execute computer programs in a platform-independent environment.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Process Virtual Machine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57" r="4250" b="79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2275" y="4183722"/>
            <a:ext cx="3991838" cy="14536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65900" y="4183722"/>
            <a:ext cx="3391953" cy="14536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14959" y="2362476"/>
            <a:ext cx="2092128" cy="1383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31090" r="3405" b="31846"/>
          <a:stretch>
            <a:fillRect/>
          </a:stretch>
        </p:blipFill>
        <p:spPr>
          <a:xfrm>
            <a:off x="13976371" y="4429583"/>
            <a:ext cx="2730717" cy="10477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86528" y="4343805"/>
            <a:ext cx="3561168" cy="113352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6394" y="5637416"/>
            <a:ext cx="4042919" cy="40429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42275" y="2622299"/>
            <a:ext cx="16717025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Software that creates and runs a virtual machine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Hypervisor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275" y="2622299"/>
            <a:ext cx="16717025" cy="15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runs directly on the underlying computer's physical hardware, interacting directly with its CPU, memory, and physical storage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Type 1 Hypervisor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85433" y="4924808"/>
            <a:ext cx="4715651" cy="31192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31090" r="3405" b="31846"/>
          <a:stretch>
            <a:fillRect/>
          </a:stretch>
        </p:blipFill>
        <p:spPr>
          <a:xfrm>
            <a:off x="2466160" y="5783669"/>
            <a:ext cx="5891208" cy="226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275" y="2622299"/>
            <a:ext cx="16717025" cy="15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 virtual machine (VM) manager that is installed as a software application on an existing operating system (OS)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Type 2 Hypervisor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36394" y="5637416"/>
            <a:ext cx="4042919" cy="40429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275" y="2254473"/>
            <a:ext cx="16717025" cy="15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Type 1 runs on bare metal and Type 2 runs on top of an operating system.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 dirty="0">
                <a:solidFill>
                  <a:srgbClr val="250542"/>
                </a:solidFill>
                <a:latin typeface="Vesper Libre Regular"/>
              </a:rPr>
              <a:t>Type 1 vs Type 2 Hypervisors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08107" y="3271877"/>
            <a:ext cx="9671787" cy="67110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9635"/>
          <a:stretch>
            <a:fillRect/>
          </a:stretch>
        </p:blipFill>
        <p:spPr>
          <a:xfrm>
            <a:off x="3787696" y="408462"/>
            <a:ext cx="10712608" cy="94700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18637"/>
            <a:ext cx="15773400" cy="1988345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Vesper Libre Regular" panose="020B0604020202020204" charset="0"/>
                <a:cs typeface="Vesper Libre Regular" panose="020B0604020202020204" charset="0"/>
              </a:rPr>
              <a:t>Benefits Of 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66900"/>
            <a:ext cx="14478000" cy="7772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Vesper Libre Regular" panose="020B0604020202020204" charset="0"/>
                <a:cs typeface="Vesper Libre Regular" panose="020B0604020202020204" charset="0"/>
              </a:rPr>
              <a:t>More flexible and efficient allocation of resources.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Vesper Libre Regular" panose="020B0604020202020204" charset="0"/>
                <a:cs typeface="Vesper Libre Regular" panose="020B0604020202020204" charset="0"/>
              </a:rPr>
              <a:t>Enhance development productivity.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Vesper Libre Regular" panose="020B0604020202020204" charset="0"/>
                <a:cs typeface="Vesper Libre Regular" panose="020B0604020202020204" charset="0"/>
              </a:rPr>
              <a:t>It lowers the cost of IT infrastructure.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Vesper Libre Regular" panose="020B0604020202020204" charset="0"/>
                <a:cs typeface="Vesper Libre Regular" panose="020B0604020202020204" charset="0"/>
              </a:rPr>
              <a:t>Remote access and rapid scalability.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Vesper Libre Regular" panose="020B0604020202020204" charset="0"/>
                <a:cs typeface="Vesper Libre Regular" panose="020B0604020202020204" charset="0"/>
              </a:rPr>
              <a:t>High availability and disaster recovery.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Vesper Libre Regular" panose="020B0604020202020204" charset="0"/>
                <a:cs typeface="Vesper Libre Regular" panose="020B0604020202020204" charset="0"/>
              </a:rPr>
              <a:t>Pay peruse of the IT infrastructure on demand.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Vesper Libre Regular" panose="020B0604020202020204" charset="0"/>
                <a:cs typeface="Vesper Libre Regular" panose="020B0604020202020204" charset="0"/>
              </a:rPr>
              <a:t>Enables running multiple operating systems. </a:t>
            </a:r>
          </a:p>
        </p:txBody>
      </p:sp>
    </p:spTree>
    <p:extLst>
      <p:ext uri="{BB962C8B-B14F-4D97-AF65-F5344CB8AC3E}">
        <p14:creationId xmlns:p14="http://schemas.microsoft.com/office/powerpoint/2010/main" val="361268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6092368" y="4352812"/>
            <a:ext cx="610326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999787"/>
            <a:ext cx="16230600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250542"/>
                </a:solidFill>
                <a:latin typeface="Times Neue Roman"/>
              </a:rPr>
              <a:t>Development stared in 1969 by AT&amp;T at Bell Labs research center by Ken Thompson and Dennis Ritchie.</a:t>
            </a:r>
          </a:p>
          <a:p>
            <a:pPr>
              <a:lnSpc>
                <a:spcPts val="4320"/>
              </a:lnSpc>
            </a:pPr>
            <a:endParaRPr lang="en-US" sz="3600">
              <a:solidFill>
                <a:srgbClr val="250542"/>
              </a:solidFill>
              <a:latin typeface="Times Neue Roman"/>
            </a:endParaRP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250542"/>
                </a:solidFill>
                <a:latin typeface="Times Neue Roman"/>
              </a:rPr>
              <a:t>First of multitasking, multiuser operating system.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092368" y="532688"/>
            <a:ext cx="6103265" cy="3433044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38897" b="-38897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07817" y="3647419"/>
            <a:ext cx="10225291" cy="60581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2202007"/>
            <a:ext cx="16717025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84969" y="3272900"/>
            <a:ext cx="8431636" cy="65138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2262049"/>
            <a:ext cx="16717025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73430" y="3510741"/>
            <a:ext cx="8486726" cy="63568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2121952"/>
            <a:ext cx="16717025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277" y="3019005"/>
            <a:ext cx="10487122" cy="65359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1905605"/>
            <a:ext cx="16717025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31554" y="3299446"/>
            <a:ext cx="7693834" cy="62415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1741688"/>
            <a:ext cx="16717025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66803" y="3131768"/>
            <a:ext cx="9827997" cy="662399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2005534"/>
            <a:ext cx="16717025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4" lvl="1" indent="-496572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74433" y="3819094"/>
            <a:ext cx="9358810" cy="583277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2403679"/>
            <a:ext cx="16717025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6011" y="3656279"/>
            <a:ext cx="8014389" cy="60030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2302077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17721" y="3189723"/>
            <a:ext cx="8272233" cy="63087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2052954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29473" y="3436753"/>
            <a:ext cx="8448729" cy="632839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2382132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7723" y="6428412"/>
            <a:ext cx="13763760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250542"/>
                </a:solidFill>
                <a:latin typeface="29LT Zarid Text"/>
              </a:rPr>
              <a:t>Linux was created in the early 1990s by Finnish software engineer Linus Torvalds and the Free Software Foundation (FSF). Linus started developing Linux to create a system similar to MINIX, a UNIX like Operating System.</a:t>
            </a:r>
          </a:p>
        </p:txBody>
      </p:sp>
      <p:sp>
        <p:nvSpPr>
          <p:cNvPr id="3" name="AutoShape 3"/>
          <p:cNvSpPr/>
          <p:nvPr/>
        </p:nvSpPr>
        <p:spPr>
          <a:xfrm rot="-10800000">
            <a:off x="2387723" y="4532937"/>
            <a:ext cx="610326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048218" y="4532937"/>
            <a:ext cx="610326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387723" y="712813"/>
            <a:ext cx="6103265" cy="3433044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1636" b="-31709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48218" y="712813"/>
            <a:ext cx="6103265" cy="3433044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b="-1831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387723" y="4942512"/>
            <a:ext cx="610326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>
                <a:solidFill>
                  <a:srgbClr val="250542"/>
                </a:solidFill>
                <a:latin typeface="Times Neue Roman"/>
              </a:rPr>
              <a:t>Linus Torvalds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48218" y="4942512"/>
            <a:ext cx="610326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>
                <a:solidFill>
                  <a:srgbClr val="250542"/>
                </a:solidFill>
                <a:latin typeface="Times Neue Roman"/>
              </a:rPr>
              <a:t>Free Software Foundation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74420" y="3154465"/>
            <a:ext cx="9958835" cy="65670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Installing Ubuntu Desktop 20.04 Ubuntu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22228" y="3361135"/>
            <a:ext cx="11557119" cy="64936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9872" y="3153325"/>
            <a:ext cx="10648256" cy="66364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3259" y="3068273"/>
            <a:ext cx="11587314" cy="64888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22326" y="2868962"/>
            <a:ext cx="9048863" cy="69010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4802" y="3321702"/>
            <a:ext cx="11231972" cy="63485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37379" y="2964007"/>
            <a:ext cx="11832917" cy="66264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53695" y="3068860"/>
            <a:ext cx="11580610" cy="648514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72886" y="2804654"/>
            <a:ext cx="9255802" cy="69329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712718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52328" y="3019971"/>
            <a:ext cx="9089588" cy="68084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66474"/>
            <a:ext cx="16230600" cy="482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Modern, free operating system based on UNIX</a:t>
            </a:r>
          </a:p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the self-contained kernel in 1991</a:t>
            </a:r>
          </a:p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Unix Compatibility</a:t>
            </a:r>
          </a:p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many users around the world are its collaborators</a:t>
            </a:r>
          </a:p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runs efficiently and reliably on common PC hardware</a:t>
            </a:r>
          </a:p>
          <a:p>
            <a:pPr marL="993139" lvl="1" indent="-496570">
              <a:lnSpc>
                <a:spcPts val="6439"/>
              </a:lnSpc>
              <a:spcBef>
                <a:spcPct val="0"/>
              </a:spcBef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runs on other platforms like raspberry pi, IoT devices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092368" y="222550"/>
            <a:ext cx="6103265" cy="3433044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855" r="-855"/>
              </a:stretch>
            </a:blipFill>
          </p:spPr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3259" y="3191357"/>
            <a:ext cx="10782181" cy="64693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25922" y="3186385"/>
            <a:ext cx="8636156" cy="644390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01428" y="2939916"/>
            <a:ext cx="5885143" cy="66069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275" y="1905605"/>
            <a:ext cx="1671702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250542"/>
                </a:solidFill>
                <a:latin typeface="Times Neue Roman"/>
              </a:rPr>
              <a:t>Graphical User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6420"/>
            <a:ext cx="16050275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Ubuntu Linux Installation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4485" y="10079831"/>
            <a:ext cx="19882485" cy="5246370"/>
            <a:chOff x="0" y="0"/>
            <a:chExt cx="308031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0317" cy="812800"/>
            </a:xfrm>
            <a:custGeom>
              <a:avLst/>
              <a:gdLst/>
              <a:ahLst/>
              <a:cxnLst/>
              <a:rect l="l" t="t" r="r" b="b"/>
              <a:pathLst>
                <a:path w="3080317" h="812800">
                  <a:moveTo>
                    <a:pt x="0" y="0"/>
                  </a:moveTo>
                  <a:lnTo>
                    <a:pt x="3080317" y="0"/>
                  </a:lnTo>
                  <a:lnTo>
                    <a:pt x="308031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05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27" y="0"/>
            <a:ext cx="18260947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356999"/>
            <a:ext cx="16230600" cy="157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250542"/>
                </a:solidFill>
                <a:latin typeface="Times Neue Roman"/>
              </a:rPr>
              <a:t>Series of widely used free software licenses that guarantee end-users the four freedoms to: run, study, share and modify the software</a:t>
            </a:r>
          </a:p>
        </p:txBody>
      </p:sp>
      <p:sp>
        <p:nvSpPr>
          <p:cNvPr id="3" name="AutoShape 3"/>
          <p:cNvSpPr/>
          <p:nvPr/>
        </p:nvSpPr>
        <p:spPr>
          <a:xfrm rot="-10800000">
            <a:off x="6092368" y="4042674"/>
            <a:ext cx="610326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092368" y="222550"/>
            <a:ext cx="6103265" cy="3433044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855" r="-85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56949"/>
            <a:ext cx="16230600" cy="347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5400">
                <a:solidFill>
                  <a:srgbClr val="250542"/>
                </a:solidFill>
                <a:latin typeface="Times Neue Roman"/>
              </a:rPr>
              <a:t>GNU General Public License (GNU GPL)</a:t>
            </a:r>
          </a:p>
          <a:p>
            <a:pPr>
              <a:lnSpc>
                <a:spcPts val="7559"/>
              </a:lnSpc>
            </a:pPr>
            <a:endParaRPr lang="en-US" sz="5400">
              <a:solidFill>
                <a:srgbClr val="250542"/>
              </a:solidFill>
              <a:latin typeface="Times Neue Roman"/>
            </a:endParaRPr>
          </a:p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250542"/>
                </a:solidFill>
                <a:latin typeface="Times Neue Roman"/>
              </a:rPr>
              <a:t>Series of widely used free software licenses that guarantee end-users the four freedoms to: run, study, share and modify the software</a:t>
            </a:r>
          </a:p>
        </p:txBody>
      </p:sp>
      <p:sp>
        <p:nvSpPr>
          <p:cNvPr id="3" name="AutoShape 3"/>
          <p:cNvSpPr/>
          <p:nvPr/>
        </p:nvSpPr>
        <p:spPr>
          <a:xfrm rot="-10800000">
            <a:off x="6092368" y="4042674"/>
            <a:ext cx="610326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092368" y="222550"/>
            <a:ext cx="6103265" cy="3433044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855" r="-855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74582" y="3376975"/>
            <a:ext cx="12138835" cy="49174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304925"/>
            <a:ext cx="16484938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Linux Distributions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72078" y="8580156"/>
            <a:ext cx="4943844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250542"/>
                </a:solidFill>
                <a:latin typeface="Times Neue Roman"/>
              </a:rPr>
              <a:t>and 1200+ more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4925"/>
            <a:ext cx="16484938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9600">
                <a:solidFill>
                  <a:srgbClr val="250542"/>
                </a:solidFill>
                <a:latin typeface="Vesper Libre Regular"/>
              </a:rPr>
              <a:t>Major Linux Distributions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7016" y="2865156"/>
            <a:ext cx="16230600" cy="573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RedHat Enterprise Linux: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https://www.redhat.com/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Debian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https://www.debian.org/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Ubuntu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https://ubuntu.com/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Fedora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</a:t>
            </a:r>
            <a:r>
              <a:rPr lang="en-US" sz="5400">
                <a:solidFill>
                  <a:srgbClr val="250542"/>
                </a:solidFill>
                <a:latin typeface="Times Neue Roman Bold"/>
              </a:rPr>
              <a:t>Core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https://getfedora.org/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CentOS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https://www.centos.org/</a:t>
            </a:r>
          </a:p>
          <a:p>
            <a:pPr marL="1165860" lvl="1" indent="-582930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250542"/>
                </a:solidFill>
                <a:latin typeface="Times Neue Roman Bold"/>
              </a:rPr>
              <a:t>Kali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 </a:t>
            </a:r>
            <a:r>
              <a:rPr lang="en-US" sz="5400">
                <a:solidFill>
                  <a:srgbClr val="250542"/>
                </a:solidFill>
                <a:latin typeface="Times Neue Roman Bold"/>
              </a:rPr>
              <a:t>Linux</a:t>
            </a:r>
            <a:r>
              <a:rPr lang="en-US" sz="5400">
                <a:solidFill>
                  <a:srgbClr val="250542"/>
                </a:solidFill>
                <a:latin typeface="Times Neue Roman"/>
              </a:rPr>
              <a:t>: https://www.kali.org/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981</Words>
  <Application>Microsoft Office PowerPoint</Application>
  <PresentationFormat>Custom</PresentationFormat>
  <Paragraphs>143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29LT Zarid Text</vt:lpstr>
      <vt:lpstr>Calibri</vt:lpstr>
      <vt:lpstr>Vesper Libre Regular</vt:lpstr>
      <vt:lpstr>Times Neue Roman Bold</vt:lpstr>
      <vt:lpstr>Arial</vt:lpstr>
      <vt:lpstr>Arimo</vt:lpstr>
      <vt:lpstr>Times Neue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Virtualization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CSA-Lecture 2</dc:title>
  <cp:lastModifiedBy>Qasim Malik</cp:lastModifiedBy>
  <cp:revision>2</cp:revision>
  <dcterms:created xsi:type="dcterms:W3CDTF">2006-08-16T00:00:00Z</dcterms:created>
  <dcterms:modified xsi:type="dcterms:W3CDTF">2022-10-19T09:28:53Z</dcterms:modified>
  <dc:identifier>DAE95daqSQs</dc:identifier>
</cp:coreProperties>
</file>